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0" r:id="rId2"/>
    <p:sldId id="261" r:id="rId3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3" autoAdjust="0"/>
    <p:restoredTop sz="96404" autoAdjust="0"/>
  </p:normalViewPr>
  <p:slideViewPr>
    <p:cSldViewPr snapToGrid="0">
      <p:cViewPr varScale="1">
        <p:scale>
          <a:sx n="105" d="100"/>
          <a:sy n="105" d="100"/>
        </p:scale>
        <p:origin x="546" y="11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86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D8E338-8A52-41FE-9EFE-96BEDF36148E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944078-E06A-4867-BA50-208FD26BF005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Профилактика </a:t>
          </a:r>
        </a:p>
        <a:p>
          <a:pPr algn="just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Одной из важных мер</a:t>
          </a:r>
          <a:r>
            <a:rPr lang="ru-RU" sz="1400" b="0" dirty="0">
              <a:latin typeface="Times New Roman" panose="02020603050405020304" pitchFamily="18" charset="0"/>
              <a:cs typeface="Times New Roman" panose="02020603050405020304" pitchFamily="18" charset="0"/>
            </a:rPr>
            <a:t> профилактики вирусного гепатита А является вакцинация,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и прежде всего путешественников, туристов, отдыхающих в природных условиях, а также выезжающих в южные страны, где регистрируется высокая заболеваемость гепатитом А. Иммунизация против гепатита А проводится двукратно, с интервалом в 6-12 месяцев. Сформированный иммунитет обеспечит защиту от заболевания </a:t>
          </a:r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вирусным гепатитом А.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83C4DF-A1D5-4793-9CBD-731BEDA9872A}" type="parTrans" cxnId="{345A39B6-D697-4833-98A0-46ACA6AFE4DA}">
      <dgm:prSet/>
      <dgm:spPr/>
      <dgm:t>
        <a:bodyPr/>
        <a:lstStyle/>
        <a:p>
          <a:endParaRPr lang="ru-RU"/>
        </a:p>
      </dgm:t>
    </dgm:pt>
    <dgm:pt modelId="{74E42C4C-0644-4C2A-9DF4-30CAFA649EDD}" type="sibTrans" cxnId="{345A39B6-D697-4833-98A0-46ACA6AFE4DA}">
      <dgm:prSet/>
      <dgm:spPr/>
      <dgm:t>
        <a:bodyPr/>
        <a:lstStyle/>
        <a:p>
          <a:endParaRPr lang="ru-RU"/>
        </a:p>
      </dgm:t>
    </dgm:pt>
    <dgm:pt modelId="{EBC048A3-0A2E-4FB5-9FF2-AC962B716828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Кроме этого от заражения вирусом гепатита А защищает соблюдение элементарных правил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</a:p>
      </dgm:t>
    </dgm:pt>
    <dgm:pt modelId="{28A888C0-6FE0-406B-BAFA-A705CF8DB033}" type="parTrans" cxnId="{5A29E919-DDA4-445B-B111-CCF488354210}">
      <dgm:prSet/>
      <dgm:spPr/>
      <dgm:t>
        <a:bodyPr/>
        <a:lstStyle/>
        <a:p>
          <a:endParaRPr lang="ru-RU"/>
        </a:p>
      </dgm:t>
    </dgm:pt>
    <dgm:pt modelId="{30243EE7-AEAD-42DA-B8AF-3E28CA7F892B}" type="sibTrans" cxnId="{5A29E919-DDA4-445B-B111-CCF488354210}">
      <dgm:prSet/>
      <dgm:spPr/>
      <dgm:t>
        <a:bodyPr/>
        <a:lstStyle/>
        <a:p>
          <a:endParaRPr lang="ru-RU"/>
        </a:p>
      </dgm:t>
    </dgm:pt>
    <dgm:pt modelId="{065B7EBE-99DE-41B2-9196-77E64E904ED2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Мойте руки перед едой и после посещения туалета! </a:t>
          </a:r>
        </a:p>
      </dgm:t>
    </dgm:pt>
    <dgm:pt modelId="{6A77CBF0-20CF-401A-B9D1-25FCDC2F7F72}" type="parTrans" cxnId="{B9D3C310-530B-44D6-80DF-4B86E0E09FA7}">
      <dgm:prSet/>
      <dgm:spPr/>
      <dgm:t>
        <a:bodyPr/>
        <a:lstStyle/>
        <a:p>
          <a:endParaRPr lang="ru-RU"/>
        </a:p>
      </dgm:t>
    </dgm:pt>
    <dgm:pt modelId="{13FA4A05-701E-4C7F-A35A-609DB0F49A9A}" type="sibTrans" cxnId="{B9D3C310-530B-44D6-80DF-4B86E0E09FA7}">
      <dgm:prSet/>
      <dgm:spPr/>
      <dgm:t>
        <a:bodyPr/>
        <a:lstStyle/>
        <a:p>
          <a:endParaRPr lang="ru-RU"/>
        </a:p>
      </dgm:t>
    </dgm:pt>
    <dgm:pt modelId="{74FEE584-FC54-4C3C-AEEE-FE2A5F731CF3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Не пейте некипяченую воду из открытых водоемов и не мойте ею фрукты и овощи! </a:t>
          </a:r>
        </a:p>
      </dgm:t>
    </dgm:pt>
    <dgm:pt modelId="{E6AA90D3-ABBA-4556-90AA-DA116AE85F6E}" type="parTrans" cxnId="{8EC648C2-B22D-437F-AA84-A22D5AB58FA0}">
      <dgm:prSet/>
      <dgm:spPr/>
      <dgm:t>
        <a:bodyPr/>
        <a:lstStyle/>
        <a:p>
          <a:endParaRPr lang="ru-RU"/>
        </a:p>
      </dgm:t>
    </dgm:pt>
    <dgm:pt modelId="{CE06C630-8445-418B-A9C0-8FAF4492EF22}" type="sibTrans" cxnId="{8EC648C2-B22D-437F-AA84-A22D5AB58FA0}">
      <dgm:prSet/>
      <dgm:spPr/>
      <dgm:t>
        <a:bodyPr/>
        <a:lstStyle/>
        <a:p>
          <a:endParaRPr lang="ru-RU"/>
        </a:p>
      </dgm:t>
    </dgm:pt>
    <dgm:pt modelId="{76488684-68EF-45C6-B9C2-9B5A2C8C0258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Не употребляйте в пищу грязные фрукты и овощи! </a:t>
          </a:r>
        </a:p>
      </dgm:t>
    </dgm:pt>
    <dgm:pt modelId="{B71E2374-6415-4FF6-A99A-825874A08D57}" type="parTrans" cxnId="{7C6A7B10-B2A3-4691-B35B-9A97AAA6838B}">
      <dgm:prSet/>
      <dgm:spPr/>
      <dgm:t>
        <a:bodyPr/>
        <a:lstStyle/>
        <a:p>
          <a:endParaRPr lang="ru-RU"/>
        </a:p>
      </dgm:t>
    </dgm:pt>
    <dgm:pt modelId="{3B606DBC-FFC5-417B-AD10-0F671871B5FF}" type="sibTrans" cxnId="{7C6A7B10-B2A3-4691-B35B-9A97AAA6838B}">
      <dgm:prSet/>
      <dgm:spPr/>
      <dgm:t>
        <a:bodyPr/>
        <a:lstStyle/>
        <a:p>
          <a:endParaRPr lang="ru-RU"/>
        </a:p>
      </dgm:t>
    </dgm:pt>
    <dgm:pt modelId="{F8696972-B498-418A-88FD-73831E2DB892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На сегодняшний день вакцинация является наиболее эффективным способом предотвращения заболеваний гепатитом А, а значит, сохраняет наше здоровье!</a:t>
          </a:r>
        </a:p>
      </dgm:t>
    </dgm:pt>
    <dgm:pt modelId="{82076839-331B-4967-9FAA-83C8E7A82150}" type="parTrans" cxnId="{1F6C4AC9-D1E2-4F13-B6D1-B86EEB5CFEF3}">
      <dgm:prSet/>
      <dgm:spPr/>
      <dgm:t>
        <a:bodyPr/>
        <a:lstStyle/>
        <a:p>
          <a:endParaRPr lang="ru-RU"/>
        </a:p>
      </dgm:t>
    </dgm:pt>
    <dgm:pt modelId="{7A0040B7-7D8A-47CA-B1A3-9E4FD6164C13}" type="sibTrans" cxnId="{1F6C4AC9-D1E2-4F13-B6D1-B86EEB5CFEF3}">
      <dgm:prSet/>
      <dgm:spPr/>
      <dgm:t>
        <a:bodyPr/>
        <a:lstStyle/>
        <a:p>
          <a:endParaRPr lang="ru-RU"/>
        </a:p>
      </dgm:t>
    </dgm:pt>
    <dgm:pt modelId="{BA134F8A-6B44-48C2-91E4-B867358DCAB3}" type="pres">
      <dgm:prSet presAssocID="{D5D8E338-8A52-41FE-9EFE-96BEDF36148E}" presName="linearFlow" presStyleCnt="0">
        <dgm:presLayoutVars>
          <dgm:dir/>
          <dgm:resizeHandles val="exact"/>
        </dgm:presLayoutVars>
      </dgm:prSet>
      <dgm:spPr/>
    </dgm:pt>
    <dgm:pt modelId="{21EB9914-8283-475E-8702-4366E2817F13}" type="pres">
      <dgm:prSet presAssocID="{3C944078-E06A-4867-BA50-208FD26BF005}" presName="comp" presStyleCnt="0"/>
      <dgm:spPr/>
    </dgm:pt>
    <dgm:pt modelId="{35E16E26-84D8-45DF-89AB-7C8D218F00A8}" type="pres">
      <dgm:prSet presAssocID="{3C944078-E06A-4867-BA50-208FD26BF005}" presName="rect2" presStyleLbl="node1" presStyleIdx="0" presStyleCnt="2" custScaleX="101111" custScaleY="157716">
        <dgm:presLayoutVars>
          <dgm:bulletEnabled val="1"/>
        </dgm:presLayoutVars>
      </dgm:prSet>
      <dgm:spPr/>
    </dgm:pt>
    <dgm:pt modelId="{07D1E960-3349-41D1-9D3D-8D28C50CF995}" type="pres">
      <dgm:prSet presAssocID="{3C944078-E06A-4867-BA50-208FD26BF005}" presName="rect1" presStyleLbl="ln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  <a:effectLst>
          <a:softEdge rad="31750"/>
        </a:effectLst>
      </dgm:spPr>
    </dgm:pt>
    <dgm:pt modelId="{44C1146D-5AB7-4C8E-9C69-3F967225967B}" type="pres">
      <dgm:prSet presAssocID="{74E42C4C-0644-4C2A-9DF4-30CAFA649EDD}" presName="sibTrans" presStyleCnt="0"/>
      <dgm:spPr/>
    </dgm:pt>
    <dgm:pt modelId="{9B37B4A5-3AF8-42E9-805B-F03131BCEA1A}" type="pres">
      <dgm:prSet presAssocID="{EBC048A3-0A2E-4FB5-9FF2-AC962B716828}" presName="comp" presStyleCnt="0"/>
      <dgm:spPr/>
    </dgm:pt>
    <dgm:pt modelId="{A16858E9-85AA-4436-8E14-29857F88D65B}" type="pres">
      <dgm:prSet presAssocID="{EBC048A3-0A2E-4FB5-9FF2-AC962B716828}" presName="rect2" presStyleLbl="node1" presStyleIdx="1" presStyleCnt="2" custScaleX="101226" custScaleY="154451" custLinFactNeighborX="-243" custLinFactNeighborY="780">
        <dgm:presLayoutVars>
          <dgm:bulletEnabled val="1"/>
        </dgm:presLayoutVars>
      </dgm:prSet>
      <dgm:spPr/>
    </dgm:pt>
    <dgm:pt modelId="{6E0A9C32-CA92-4C64-AF01-52C514BBC46F}" type="pres">
      <dgm:prSet presAssocID="{EBC048A3-0A2E-4FB5-9FF2-AC962B716828}" presName="rect1" presStyleLbl="lnNod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softEdge rad="31750"/>
        </a:effectLst>
      </dgm:spPr>
    </dgm:pt>
  </dgm:ptLst>
  <dgm:cxnLst>
    <dgm:cxn modelId="{7C6A7B10-B2A3-4691-B35B-9A97AAA6838B}" srcId="{EBC048A3-0A2E-4FB5-9FF2-AC962B716828}" destId="{76488684-68EF-45C6-B9C2-9B5A2C8C0258}" srcOrd="2" destOrd="0" parTransId="{B71E2374-6415-4FF6-A99A-825874A08D57}" sibTransId="{3B606DBC-FFC5-417B-AD10-0F671871B5FF}"/>
    <dgm:cxn modelId="{B9D3C310-530B-44D6-80DF-4B86E0E09FA7}" srcId="{EBC048A3-0A2E-4FB5-9FF2-AC962B716828}" destId="{065B7EBE-99DE-41B2-9196-77E64E904ED2}" srcOrd="0" destOrd="0" parTransId="{6A77CBF0-20CF-401A-B9D1-25FCDC2F7F72}" sibTransId="{13FA4A05-701E-4C7F-A35A-609DB0F49A9A}"/>
    <dgm:cxn modelId="{5A29E919-DDA4-445B-B111-CCF488354210}" srcId="{D5D8E338-8A52-41FE-9EFE-96BEDF36148E}" destId="{EBC048A3-0A2E-4FB5-9FF2-AC962B716828}" srcOrd="1" destOrd="0" parTransId="{28A888C0-6FE0-406B-BAFA-A705CF8DB033}" sibTransId="{30243EE7-AEAD-42DA-B8AF-3E28CA7F892B}"/>
    <dgm:cxn modelId="{66FCCE31-4D5F-434B-AF90-8FEA41F3996E}" type="presOf" srcId="{74FEE584-FC54-4C3C-AEEE-FE2A5F731CF3}" destId="{A16858E9-85AA-4436-8E14-29857F88D65B}" srcOrd="0" destOrd="2" presId="urn:microsoft.com/office/officeart/2008/layout/AlternatingPictureBlocks"/>
    <dgm:cxn modelId="{2432A267-12B1-435B-BF8D-FA9C29D15EE9}" type="presOf" srcId="{065B7EBE-99DE-41B2-9196-77E64E904ED2}" destId="{A16858E9-85AA-4436-8E14-29857F88D65B}" srcOrd="0" destOrd="1" presId="urn:microsoft.com/office/officeart/2008/layout/AlternatingPictureBlocks"/>
    <dgm:cxn modelId="{F22EE070-B492-42AE-B646-6BEE94CC05B8}" type="presOf" srcId="{EBC048A3-0A2E-4FB5-9FF2-AC962B716828}" destId="{A16858E9-85AA-4436-8E14-29857F88D65B}" srcOrd="0" destOrd="0" presId="urn:microsoft.com/office/officeart/2008/layout/AlternatingPictureBlocks"/>
    <dgm:cxn modelId="{DB19C789-E486-4670-ADE9-C586142CF9F3}" type="presOf" srcId="{D5D8E338-8A52-41FE-9EFE-96BEDF36148E}" destId="{BA134F8A-6B44-48C2-91E4-B867358DCAB3}" srcOrd="0" destOrd="0" presId="urn:microsoft.com/office/officeart/2008/layout/AlternatingPictureBlocks"/>
    <dgm:cxn modelId="{B62F998E-340C-4F09-9782-AB0A754D4824}" type="presOf" srcId="{76488684-68EF-45C6-B9C2-9B5A2C8C0258}" destId="{A16858E9-85AA-4436-8E14-29857F88D65B}" srcOrd="0" destOrd="3" presId="urn:microsoft.com/office/officeart/2008/layout/AlternatingPictureBlocks"/>
    <dgm:cxn modelId="{345A39B6-D697-4833-98A0-46ACA6AFE4DA}" srcId="{D5D8E338-8A52-41FE-9EFE-96BEDF36148E}" destId="{3C944078-E06A-4867-BA50-208FD26BF005}" srcOrd="0" destOrd="0" parTransId="{9483C4DF-A1D5-4793-9CBD-731BEDA9872A}" sibTransId="{74E42C4C-0644-4C2A-9DF4-30CAFA649EDD}"/>
    <dgm:cxn modelId="{9237A4C1-2235-4F70-9902-BA7BB249F547}" type="presOf" srcId="{3C944078-E06A-4867-BA50-208FD26BF005}" destId="{35E16E26-84D8-45DF-89AB-7C8D218F00A8}" srcOrd="0" destOrd="0" presId="urn:microsoft.com/office/officeart/2008/layout/AlternatingPictureBlocks"/>
    <dgm:cxn modelId="{8EC648C2-B22D-437F-AA84-A22D5AB58FA0}" srcId="{EBC048A3-0A2E-4FB5-9FF2-AC962B716828}" destId="{74FEE584-FC54-4C3C-AEEE-FE2A5F731CF3}" srcOrd="1" destOrd="0" parTransId="{E6AA90D3-ABBA-4556-90AA-DA116AE85F6E}" sibTransId="{CE06C630-8445-418B-A9C0-8FAF4492EF22}"/>
    <dgm:cxn modelId="{1F6C4AC9-D1E2-4F13-B6D1-B86EEB5CFEF3}" srcId="{EBC048A3-0A2E-4FB5-9FF2-AC962B716828}" destId="{F8696972-B498-418A-88FD-73831E2DB892}" srcOrd="3" destOrd="0" parTransId="{82076839-331B-4967-9FAA-83C8E7A82150}" sibTransId="{7A0040B7-7D8A-47CA-B1A3-9E4FD6164C13}"/>
    <dgm:cxn modelId="{944C90EB-0211-4B19-AD24-7E278B49442E}" type="presOf" srcId="{F8696972-B498-418A-88FD-73831E2DB892}" destId="{A16858E9-85AA-4436-8E14-29857F88D65B}" srcOrd="0" destOrd="4" presId="urn:microsoft.com/office/officeart/2008/layout/AlternatingPictureBlocks"/>
    <dgm:cxn modelId="{973EA1E1-B2EE-4D5C-93F7-E14413833C43}" type="presParOf" srcId="{BA134F8A-6B44-48C2-91E4-B867358DCAB3}" destId="{21EB9914-8283-475E-8702-4366E2817F13}" srcOrd="0" destOrd="0" presId="urn:microsoft.com/office/officeart/2008/layout/AlternatingPictureBlocks"/>
    <dgm:cxn modelId="{5DDA30B2-2BE5-4943-A560-C39B9D02FD06}" type="presParOf" srcId="{21EB9914-8283-475E-8702-4366E2817F13}" destId="{35E16E26-84D8-45DF-89AB-7C8D218F00A8}" srcOrd="0" destOrd="0" presId="urn:microsoft.com/office/officeart/2008/layout/AlternatingPictureBlocks"/>
    <dgm:cxn modelId="{4BAEE40A-E8AA-4D8E-AD76-A712E0935DBD}" type="presParOf" srcId="{21EB9914-8283-475E-8702-4366E2817F13}" destId="{07D1E960-3349-41D1-9D3D-8D28C50CF995}" srcOrd="1" destOrd="0" presId="urn:microsoft.com/office/officeart/2008/layout/AlternatingPictureBlocks"/>
    <dgm:cxn modelId="{3248C54F-4D28-40B3-BE26-C1AFED9A31E1}" type="presParOf" srcId="{BA134F8A-6B44-48C2-91E4-B867358DCAB3}" destId="{44C1146D-5AB7-4C8E-9C69-3F967225967B}" srcOrd="1" destOrd="0" presId="urn:microsoft.com/office/officeart/2008/layout/AlternatingPictureBlocks"/>
    <dgm:cxn modelId="{F04EAD7E-790E-455B-A591-821C469D122A}" type="presParOf" srcId="{BA134F8A-6B44-48C2-91E4-B867358DCAB3}" destId="{9B37B4A5-3AF8-42E9-805B-F03131BCEA1A}" srcOrd="2" destOrd="0" presId="urn:microsoft.com/office/officeart/2008/layout/AlternatingPictureBlocks"/>
    <dgm:cxn modelId="{9FAEB9CE-D94E-45C9-AFB2-50F69F90FB36}" type="presParOf" srcId="{9B37B4A5-3AF8-42E9-805B-F03131BCEA1A}" destId="{A16858E9-85AA-4436-8E14-29857F88D65B}" srcOrd="0" destOrd="0" presId="urn:microsoft.com/office/officeart/2008/layout/AlternatingPictureBlocks"/>
    <dgm:cxn modelId="{2ABD9C47-16A2-43D3-9D12-6A8E59E589B3}" type="presParOf" srcId="{9B37B4A5-3AF8-42E9-805B-F03131BCEA1A}" destId="{6E0A9C32-CA92-4C64-AF01-52C514BBC46F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9AF08F-C1AD-44F6-A2A9-732AF9F93DC7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F1C4FC-B9B6-435B-8409-38D9D459C31E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Что делать, если в семье есть больной c гепатитом А?</a:t>
          </a:r>
        </a:p>
        <a:p>
          <a:pPr algn="just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Необходимо уточнить сведения о прививках против гепатита А у Вас и Вашего ребёнка, для этого необходимо обратиться в учреждение здравоохранения (поликлинику) по месту медицинского обслуживания. В случае, если у Вас отсутствуют сведения о прививках, Вам необходимо сделать </a:t>
          </a:r>
          <a:r>
            <a:rPr lang="ru-RU" sz="1200">
              <a:latin typeface="Times New Roman" panose="02020603050405020304" pitchFamily="18" charset="0"/>
              <a:cs typeface="Times New Roman" panose="02020603050405020304" pitchFamily="18" charset="0"/>
            </a:rPr>
            <a:t>прививку.</a:t>
          </a:r>
        </a:p>
      </dgm:t>
    </dgm:pt>
    <dgm:pt modelId="{47F77071-4DAB-481B-A41C-4439060F389D}" type="parTrans" cxnId="{03C0DF10-8DCF-47AB-B269-A10E1024C4C8}">
      <dgm:prSet/>
      <dgm:spPr/>
      <dgm:t>
        <a:bodyPr/>
        <a:lstStyle/>
        <a:p>
          <a:endParaRPr lang="ru-RU"/>
        </a:p>
      </dgm:t>
    </dgm:pt>
    <dgm:pt modelId="{4B4003AC-2615-4CD4-92D9-8BDB0D96A1F6}" type="sibTrans" cxnId="{03C0DF10-8DCF-47AB-B269-A10E1024C4C8}">
      <dgm:prSet/>
      <dgm:spPr/>
      <dgm:t>
        <a:bodyPr/>
        <a:lstStyle/>
        <a:p>
          <a:endParaRPr lang="ru-RU"/>
        </a:p>
      </dgm:t>
    </dgm:pt>
    <dgm:pt modelId="{933BC23A-2EFF-4885-AE5B-8088C0D75ECF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Кто находится в группе риска?</a:t>
          </a:r>
        </a:p>
        <a:p>
          <a:pPr algn="just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Заразиться вирусом гепатита А может каждый, кто не был вакцинирован или не переболел этой болезнью в прошлом. В регионах с широкой циркуляцией вируса (высокой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эндемичностью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) большинство случаев инфицирования гепатитом А происходит в раннем детстве. </a:t>
          </a:r>
        </a:p>
      </dgm:t>
    </dgm:pt>
    <dgm:pt modelId="{F2605BCD-7694-47FA-88FE-DE5BCF552842}" type="parTrans" cxnId="{DDD6E950-DE96-4557-87C1-8FEB6B605D07}">
      <dgm:prSet/>
      <dgm:spPr/>
      <dgm:t>
        <a:bodyPr/>
        <a:lstStyle/>
        <a:p>
          <a:endParaRPr lang="ru-RU"/>
        </a:p>
      </dgm:t>
    </dgm:pt>
    <dgm:pt modelId="{8D10F608-CE78-4E56-B158-336CBAE3BB9D}" type="sibTrans" cxnId="{DDD6E950-DE96-4557-87C1-8FEB6B605D07}">
      <dgm:prSet/>
      <dgm:spPr/>
      <dgm:t>
        <a:bodyPr/>
        <a:lstStyle/>
        <a:p>
          <a:endParaRPr lang="ru-RU"/>
        </a:p>
      </dgm:t>
    </dgm:pt>
    <dgm:pt modelId="{A6E89A27-C211-4E6C-AC9C-70100E13A6E0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К факторам риска относятся:</a:t>
          </a:r>
        </a:p>
        <a:p>
          <a:pPr algn="just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- неудовлетворительные санитарные условия;</a:t>
          </a:r>
        </a:p>
        <a:p>
          <a:pPr algn="just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- отсутствие безопасного водоснабжения;</a:t>
          </a:r>
        </a:p>
        <a:p>
          <a:pPr algn="just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- наличие инфицированного человека среди членов семьи;</a:t>
          </a:r>
        </a:p>
        <a:p>
          <a:pPr algn="just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- поездки в районы с высокой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эндемичностью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без предварительной иммунизации.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6042F9-12B9-482C-877B-70451D73F3F8}" type="parTrans" cxnId="{AE09E604-BB12-4267-AD28-C50335CB2F45}">
      <dgm:prSet/>
      <dgm:spPr/>
      <dgm:t>
        <a:bodyPr/>
        <a:lstStyle/>
        <a:p>
          <a:endParaRPr lang="ru-RU"/>
        </a:p>
      </dgm:t>
    </dgm:pt>
    <dgm:pt modelId="{68D13194-4A70-434B-8DEB-AFA211B64BD8}" type="sibTrans" cxnId="{AE09E604-BB12-4267-AD28-C50335CB2F45}">
      <dgm:prSet/>
      <dgm:spPr/>
      <dgm:t>
        <a:bodyPr/>
        <a:lstStyle/>
        <a:p>
          <a:endParaRPr lang="ru-RU"/>
        </a:p>
      </dgm:t>
    </dgm:pt>
    <dgm:pt modelId="{AAA099B8-2B29-4F61-ADBD-72AE11B2D79A}" type="pres">
      <dgm:prSet presAssocID="{B79AF08F-C1AD-44F6-A2A9-732AF9F93DC7}" presName="linearFlow" presStyleCnt="0">
        <dgm:presLayoutVars>
          <dgm:dir/>
          <dgm:resizeHandles val="exact"/>
        </dgm:presLayoutVars>
      </dgm:prSet>
      <dgm:spPr/>
    </dgm:pt>
    <dgm:pt modelId="{D6FD7E25-24BB-4D4A-8A8E-358EF2CAAA5F}" type="pres">
      <dgm:prSet presAssocID="{BFF1C4FC-B9B6-435B-8409-38D9D459C31E}" presName="comp" presStyleCnt="0"/>
      <dgm:spPr/>
    </dgm:pt>
    <dgm:pt modelId="{D761553C-A4E2-4A4B-96E5-D3190D628EE7}" type="pres">
      <dgm:prSet presAssocID="{BFF1C4FC-B9B6-435B-8409-38D9D459C31E}" presName="rect2" presStyleLbl="node1" presStyleIdx="0" presStyleCnt="3" custScaleX="100377" custScaleY="124432">
        <dgm:presLayoutVars>
          <dgm:bulletEnabled val="1"/>
        </dgm:presLayoutVars>
      </dgm:prSet>
      <dgm:spPr/>
    </dgm:pt>
    <dgm:pt modelId="{5814CA42-79E9-4D37-8D61-D104CA1B1368}" type="pres">
      <dgm:prSet presAssocID="{BFF1C4FC-B9B6-435B-8409-38D9D459C31E}" presName="rect1" presStyleLbl="ln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gm:spPr>
    </dgm:pt>
    <dgm:pt modelId="{92B36D82-E46B-427D-AD59-7DF6036A926B}" type="pres">
      <dgm:prSet presAssocID="{4B4003AC-2615-4CD4-92D9-8BDB0D96A1F6}" presName="sibTrans" presStyleCnt="0"/>
      <dgm:spPr/>
    </dgm:pt>
    <dgm:pt modelId="{03622806-5DB1-4254-AF78-EE844AD146F7}" type="pres">
      <dgm:prSet presAssocID="{933BC23A-2EFF-4885-AE5B-8088C0D75ECF}" presName="comp" presStyleCnt="0"/>
      <dgm:spPr/>
    </dgm:pt>
    <dgm:pt modelId="{278C3D26-5994-4657-9139-E31496983100}" type="pres">
      <dgm:prSet presAssocID="{933BC23A-2EFF-4885-AE5B-8088C0D75ECF}" presName="rect2" presStyleLbl="node1" presStyleIdx="1" presStyleCnt="3" custScaleY="124432">
        <dgm:presLayoutVars>
          <dgm:bulletEnabled val="1"/>
        </dgm:presLayoutVars>
      </dgm:prSet>
      <dgm:spPr/>
    </dgm:pt>
    <dgm:pt modelId="{C09F24F5-62BF-4F2F-BD9E-0CF4BBCF1E31}" type="pres">
      <dgm:prSet presAssocID="{933BC23A-2EFF-4885-AE5B-8088C0D75ECF}" presName="rect1" presStyleLbl="ln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softEdge rad="12700"/>
        </a:effectLst>
      </dgm:spPr>
    </dgm:pt>
    <dgm:pt modelId="{B84934DC-B3FE-435A-B02B-FAA0CB01D862}" type="pres">
      <dgm:prSet presAssocID="{8D10F608-CE78-4E56-B158-336CBAE3BB9D}" presName="sibTrans" presStyleCnt="0"/>
      <dgm:spPr/>
    </dgm:pt>
    <dgm:pt modelId="{9BE9F5F8-F079-418B-A6DC-8A31F15531E0}" type="pres">
      <dgm:prSet presAssocID="{A6E89A27-C211-4E6C-AC9C-70100E13A6E0}" presName="comp" presStyleCnt="0"/>
      <dgm:spPr/>
    </dgm:pt>
    <dgm:pt modelId="{6AED4284-EE04-47A6-B216-E25287E86186}" type="pres">
      <dgm:prSet presAssocID="{A6E89A27-C211-4E6C-AC9C-70100E13A6E0}" presName="rect2" presStyleLbl="node1" presStyleIdx="2" presStyleCnt="3" custScaleY="124432">
        <dgm:presLayoutVars>
          <dgm:bulletEnabled val="1"/>
        </dgm:presLayoutVars>
      </dgm:prSet>
      <dgm:spPr/>
    </dgm:pt>
    <dgm:pt modelId="{FDED5A57-9BF3-40C9-A0B8-942207703EDB}" type="pres">
      <dgm:prSet presAssocID="{A6E89A27-C211-4E6C-AC9C-70100E13A6E0}" presName="rect1" presStyleLbl="lnNode1" presStyleIdx="2" presStyleCnt="3" custLinFactNeighborX="1644"/>
      <dgm:spPr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78" b="90296" l="5313" r="95188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</dgm:spPr>
    </dgm:pt>
  </dgm:ptLst>
  <dgm:cxnLst>
    <dgm:cxn modelId="{AE09E604-BB12-4267-AD28-C50335CB2F45}" srcId="{B79AF08F-C1AD-44F6-A2A9-732AF9F93DC7}" destId="{A6E89A27-C211-4E6C-AC9C-70100E13A6E0}" srcOrd="2" destOrd="0" parTransId="{016042F9-12B9-482C-877B-70451D73F3F8}" sibTransId="{68D13194-4A70-434B-8DEB-AFA211B64BD8}"/>
    <dgm:cxn modelId="{03C0DF10-8DCF-47AB-B269-A10E1024C4C8}" srcId="{B79AF08F-C1AD-44F6-A2A9-732AF9F93DC7}" destId="{BFF1C4FC-B9B6-435B-8409-38D9D459C31E}" srcOrd="0" destOrd="0" parTransId="{47F77071-4DAB-481B-A41C-4439060F389D}" sibTransId="{4B4003AC-2615-4CD4-92D9-8BDB0D96A1F6}"/>
    <dgm:cxn modelId="{4F9A982B-7877-4D23-9DCD-7583A88173A1}" type="presOf" srcId="{B79AF08F-C1AD-44F6-A2A9-732AF9F93DC7}" destId="{AAA099B8-2B29-4F61-ADBD-72AE11B2D79A}" srcOrd="0" destOrd="0" presId="urn:microsoft.com/office/officeart/2008/layout/AlternatingPictureBlocks"/>
    <dgm:cxn modelId="{B7F39D4D-99EC-4D9F-8713-B69B31AE7565}" type="presOf" srcId="{A6E89A27-C211-4E6C-AC9C-70100E13A6E0}" destId="{6AED4284-EE04-47A6-B216-E25287E86186}" srcOrd="0" destOrd="0" presId="urn:microsoft.com/office/officeart/2008/layout/AlternatingPictureBlocks"/>
    <dgm:cxn modelId="{DDD6E950-DE96-4557-87C1-8FEB6B605D07}" srcId="{B79AF08F-C1AD-44F6-A2A9-732AF9F93DC7}" destId="{933BC23A-2EFF-4885-AE5B-8088C0D75ECF}" srcOrd="1" destOrd="0" parTransId="{F2605BCD-7694-47FA-88FE-DE5BCF552842}" sibTransId="{8D10F608-CE78-4E56-B158-336CBAE3BB9D}"/>
    <dgm:cxn modelId="{B652A458-4F79-4E95-B3F5-6DFC2044B41F}" type="presOf" srcId="{BFF1C4FC-B9B6-435B-8409-38D9D459C31E}" destId="{D761553C-A4E2-4A4B-96E5-D3190D628EE7}" srcOrd="0" destOrd="0" presId="urn:microsoft.com/office/officeart/2008/layout/AlternatingPictureBlocks"/>
    <dgm:cxn modelId="{720FF5DA-8712-4CD5-91EE-70F9E1892DA5}" type="presOf" srcId="{933BC23A-2EFF-4885-AE5B-8088C0D75ECF}" destId="{278C3D26-5994-4657-9139-E31496983100}" srcOrd="0" destOrd="0" presId="urn:microsoft.com/office/officeart/2008/layout/AlternatingPictureBlocks"/>
    <dgm:cxn modelId="{DB57ADFC-3E53-4EA0-8661-B1AEC8A61A29}" type="presParOf" srcId="{AAA099B8-2B29-4F61-ADBD-72AE11B2D79A}" destId="{D6FD7E25-24BB-4D4A-8A8E-358EF2CAAA5F}" srcOrd="0" destOrd="0" presId="urn:microsoft.com/office/officeart/2008/layout/AlternatingPictureBlocks"/>
    <dgm:cxn modelId="{3C24F9EB-2C40-46B8-9BAB-B11836B535F8}" type="presParOf" srcId="{D6FD7E25-24BB-4D4A-8A8E-358EF2CAAA5F}" destId="{D761553C-A4E2-4A4B-96E5-D3190D628EE7}" srcOrd="0" destOrd="0" presId="urn:microsoft.com/office/officeart/2008/layout/AlternatingPictureBlocks"/>
    <dgm:cxn modelId="{D0EFEC5E-ACB2-4947-9DF2-60F60D319698}" type="presParOf" srcId="{D6FD7E25-24BB-4D4A-8A8E-358EF2CAAA5F}" destId="{5814CA42-79E9-4D37-8D61-D104CA1B1368}" srcOrd="1" destOrd="0" presId="urn:microsoft.com/office/officeart/2008/layout/AlternatingPictureBlocks"/>
    <dgm:cxn modelId="{D402EF41-9134-41D7-BD2E-2480F03771EC}" type="presParOf" srcId="{AAA099B8-2B29-4F61-ADBD-72AE11B2D79A}" destId="{92B36D82-E46B-427D-AD59-7DF6036A926B}" srcOrd="1" destOrd="0" presId="urn:microsoft.com/office/officeart/2008/layout/AlternatingPictureBlocks"/>
    <dgm:cxn modelId="{65AB7B94-8880-4B3A-83D4-95C1404BE8BC}" type="presParOf" srcId="{AAA099B8-2B29-4F61-ADBD-72AE11B2D79A}" destId="{03622806-5DB1-4254-AF78-EE844AD146F7}" srcOrd="2" destOrd="0" presId="urn:microsoft.com/office/officeart/2008/layout/AlternatingPictureBlocks"/>
    <dgm:cxn modelId="{0F47563E-38E2-48B6-B488-4362B2CE3AEC}" type="presParOf" srcId="{03622806-5DB1-4254-AF78-EE844AD146F7}" destId="{278C3D26-5994-4657-9139-E31496983100}" srcOrd="0" destOrd="0" presId="urn:microsoft.com/office/officeart/2008/layout/AlternatingPictureBlocks"/>
    <dgm:cxn modelId="{5B692036-71DD-4EF1-9387-2B69ED00F344}" type="presParOf" srcId="{03622806-5DB1-4254-AF78-EE844AD146F7}" destId="{C09F24F5-62BF-4F2F-BD9E-0CF4BBCF1E31}" srcOrd="1" destOrd="0" presId="urn:microsoft.com/office/officeart/2008/layout/AlternatingPictureBlocks"/>
    <dgm:cxn modelId="{085935BE-0A93-4F6F-B25A-83AC455FB7C8}" type="presParOf" srcId="{AAA099B8-2B29-4F61-ADBD-72AE11B2D79A}" destId="{B84934DC-B3FE-435A-B02B-FAA0CB01D862}" srcOrd="3" destOrd="0" presId="urn:microsoft.com/office/officeart/2008/layout/AlternatingPictureBlocks"/>
    <dgm:cxn modelId="{14C7DFBA-706A-4625-BD52-3E499E2A24F6}" type="presParOf" srcId="{AAA099B8-2B29-4F61-ADBD-72AE11B2D79A}" destId="{9BE9F5F8-F079-418B-A6DC-8A31F15531E0}" srcOrd="4" destOrd="0" presId="urn:microsoft.com/office/officeart/2008/layout/AlternatingPictureBlocks"/>
    <dgm:cxn modelId="{24DEBDF0-1381-489E-9B26-C4C3D9D7A50D}" type="presParOf" srcId="{9BE9F5F8-F079-418B-A6DC-8A31F15531E0}" destId="{6AED4284-EE04-47A6-B216-E25287E86186}" srcOrd="0" destOrd="0" presId="urn:microsoft.com/office/officeart/2008/layout/AlternatingPictureBlocks"/>
    <dgm:cxn modelId="{9211FC9F-28AE-44D9-8389-2917B5E6C480}" type="presParOf" srcId="{9BE9F5F8-F079-418B-A6DC-8A31F15531E0}" destId="{FDED5A57-9BF3-40C9-A0B8-942207703EDB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A3E5C7-C017-449A-B410-F97E06FBB10C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16A6CF-C68B-4F68-B72D-06891FC5D408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Гепатит А – это инфекционное заболевание печени, вызываемое вирусом ВГА. </a:t>
          </a:r>
        </a:p>
        <a:p>
          <a:pPr algn="just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Гепатит «А», как и кишечные инфекции, называют болезнью немытых рук. Источником инфекции является больной человек. Вирус способен длительное время (особенно в холодное время года) сохранять свои свойства: может сохраняться в течение нескольких месяцев при температуре +4 °С, несколько лет — при температуре -20 °С, несколько недель — при комнатной температуре.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4300B7-E1E6-499C-8081-0AA5252FE28B}" type="parTrans" cxnId="{2760A379-DBE9-42F3-B207-C3F6650F86F3}">
      <dgm:prSet/>
      <dgm:spPr/>
      <dgm:t>
        <a:bodyPr/>
        <a:lstStyle/>
        <a:p>
          <a:endParaRPr lang="ru-RU"/>
        </a:p>
      </dgm:t>
    </dgm:pt>
    <dgm:pt modelId="{BD04DA63-600B-4AFB-9054-EBF14E4FE002}" type="sibTrans" cxnId="{2760A379-DBE9-42F3-B207-C3F6650F86F3}">
      <dgm:prSet/>
      <dgm:spPr/>
      <dgm:t>
        <a:bodyPr/>
        <a:lstStyle/>
        <a:p>
          <a:endParaRPr lang="ru-RU"/>
        </a:p>
      </dgm:t>
    </dgm:pt>
    <dgm:pt modelId="{6BCC9C35-F492-46F8-A5C1-DB9450EDA175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Как вирус гепатита А попадает в организм человека: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- с инфицированной пищей, приготовленной человеком с гепатитом А, который не вымыл руки или готовил без одноразовых перчаток;</a:t>
          </a:r>
        </a:p>
        <a:p>
          <a:pPr algn="just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- с немытыми и термически не обработанными продуктами питания</a:t>
          </a:r>
        </a:p>
        <a:p>
          <a:pPr algn="just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- с инфицированной водой;</a:t>
          </a:r>
        </a:p>
        <a:p>
          <a:pPr algn="just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- при домашнем контакте с человеком, больным гепатитом А.</a:t>
          </a:r>
        </a:p>
      </dgm:t>
      <dgm:extLst>
        <a:ext uri="{E40237B7-FDA0-4F09-8148-C483321AD2D9}">
          <dgm14:cNvPr xmlns:dgm14="http://schemas.microsoft.com/office/drawing/2010/diagram" id="0" name="" title="Клиника гепатита А"/>
        </a:ext>
      </dgm:extLst>
    </dgm:pt>
    <dgm:pt modelId="{D0F03FD8-2222-483B-B78D-6BB8C2386E79}" type="sibTrans" cxnId="{ECD9D60A-8A90-4C91-B426-4B43B2A279C9}">
      <dgm:prSet/>
      <dgm:spPr/>
      <dgm:t>
        <a:bodyPr/>
        <a:lstStyle/>
        <a:p>
          <a:endParaRPr lang="ru-RU"/>
        </a:p>
      </dgm:t>
    </dgm:pt>
    <dgm:pt modelId="{4304D6FB-8980-4981-BA37-129D887ABA47}" type="parTrans" cxnId="{ECD9D60A-8A90-4C91-B426-4B43B2A279C9}">
      <dgm:prSet/>
      <dgm:spPr/>
      <dgm:t>
        <a:bodyPr/>
        <a:lstStyle/>
        <a:p>
          <a:endParaRPr lang="ru-RU"/>
        </a:p>
      </dgm:t>
    </dgm:pt>
    <dgm:pt modelId="{8C194B38-8AD0-4D68-954D-DC174CE78E61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Клиника гепатита А</a:t>
          </a:r>
        </a:p>
        <a:p>
          <a:pPr algn="just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Инкубационный период гепатита А длится обычно 14-50 дней.</a:t>
          </a:r>
        </a:p>
        <a:p>
          <a:pPr algn="just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Симптомы гепатита А могут быть как легкими, так и тяжелыми. Они включают повышенную температуру, недомогание, потерю аппетита, диарею, рвоту, неприятные ощущения в животе, потемнение мочи и желтуху (пожелтение кожи и глазных белков). Не у всех инфицированных людей проявляются все эти симптомы.</a:t>
          </a:r>
        </a:p>
      </dgm:t>
    </dgm:pt>
    <dgm:pt modelId="{198B674B-FB7C-4A0D-B544-926EBB39F18D}" type="sibTrans" cxnId="{30214330-4189-49BE-8E02-B57A976185FF}">
      <dgm:prSet/>
      <dgm:spPr/>
      <dgm:t>
        <a:bodyPr/>
        <a:lstStyle/>
        <a:p>
          <a:endParaRPr lang="ru-RU"/>
        </a:p>
      </dgm:t>
    </dgm:pt>
    <dgm:pt modelId="{BEE3C346-DCA3-46DE-9811-385F52E58837}" type="parTrans" cxnId="{30214330-4189-49BE-8E02-B57A976185FF}">
      <dgm:prSet/>
      <dgm:spPr/>
      <dgm:t>
        <a:bodyPr/>
        <a:lstStyle/>
        <a:p>
          <a:endParaRPr lang="ru-RU"/>
        </a:p>
      </dgm:t>
    </dgm:pt>
    <dgm:pt modelId="{3ECEFA81-EE45-4DC2-997E-74B4EA82EF96}" type="pres">
      <dgm:prSet presAssocID="{27A3E5C7-C017-449A-B410-F97E06FBB10C}" presName="linearFlow" presStyleCnt="0">
        <dgm:presLayoutVars>
          <dgm:dir/>
          <dgm:resizeHandles val="exact"/>
        </dgm:presLayoutVars>
      </dgm:prSet>
      <dgm:spPr/>
    </dgm:pt>
    <dgm:pt modelId="{9389D3FF-3A9C-40D7-9E25-14DF7040B4AC}" type="pres">
      <dgm:prSet presAssocID="{9716A6CF-C68B-4F68-B72D-06891FC5D408}" presName="comp" presStyleCnt="0"/>
      <dgm:spPr/>
    </dgm:pt>
    <dgm:pt modelId="{2A9F6532-D41C-48AC-B2B2-319ABA68B4AB}" type="pres">
      <dgm:prSet presAssocID="{9716A6CF-C68B-4F68-B72D-06891FC5D408}" presName="rect2" presStyleLbl="node1" presStyleIdx="0" presStyleCnt="3" custScaleY="124058">
        <dgm:presLayoutVars>
          <dgm:bulletEnabled val="1"/>
        </dgm:presLayoutVars>
      </dgm:prSet>
      <dgm:spPr/>
    </dgm:pt>
    <dgm:pt modelId="{3302176A-8BCD-45F7-B69F-8A5061939095}" type="pres">
      <dgm:prSet presAssocID="{9716A6CF-C68B-4F68-B72D-06891FC5D408}" presName="rect1" presStyleLbl="ln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softEdge rad="12700"/>
        </a:effectLst>
      </dgm:spPr>
    </dgm:pt>
    <dgm:pt modelId="{0EFCCDF0-CA85-4D28-86B9-C1AB24F8A902}" type="pres">
      <dgm:prSet presAssocID="{BD04DA63-600B-4AFB-9054-EBF14E4FE002}" presName="sibTrans" presStyleCnt="0"/>
      <dgm:spPr/>
    </dgm:pt>
    <dgm:pt modelId="{52F1292C-830E-44C3-BECE-0D76D88BA667}" type="pres">
      <dgm:prSet presAssocID="{6BCC9C35-F492-46F8-A5C1-DB9450EDA175}" presName="comp" presStyleCnt="0"/>
      <dgm:spPr/>
    </dgm:pt>
    <dgm:pt modelId="{C3DB88E3-BD61-42B4-A206-E98C262EEBA9}" type="pres">
      <dgm:prSet presAssocID="{6BCC9C35-F492-46F8-A5C1-DB9450EDA175}" presName="rect2" presStyleLbl="node1" presStyleIdx="1" presStyleCnt="3" custScaleY="124058">
        <dgm:presLayoutVars>
          <dgm:bulletEnabled val="1"/>
        </dgm:presLayoutVars>
      </dgm:prSet>
      <dgm:spPr/>
    </dgm:pt>
    <dgm:pt modelId="{3EC99DFD-9369-4DAE-BA7F-B5892A9EFB4B}" type="pres">
      <dgm:prSet presAssocID="{6BCC9C35-F492-46F8-A5C1-DB9450EDA175}" presName="rect1" presStyleLbl="ln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  <a:effectLst>
          <a:softEdge rad="12700"/>
        </a:effectLst>
      </dgm:spPr>
    </dgm:pt>
    <dgm:pt modelId="{1BB36087-7F40-4EA7-94F2-F9C01FA70E4B}" type="pres">
      <dgm:prSet presAssocID="{D0F03FD8-2222-483B-B78D-6BB8C2386E79}" presName="sibTrans" presStyleCnt="0"/>
      <dgm:spPr/>
    </dgm:pt>
    <dgm:pt modelId="{A4DAB09D-7376-43EC-B31C-725C42D7E982}" type="pres">
      <dgm:prSet presAssocID="{8C194B38-8AD0-4D68-954D-DC174CE78E61}" presName="comp" presStyleCnt="0"/>
      <dgm:spPr/>
    </dgm:pt>
    <dgm:pt modelId="{E545F88F-D67E-4E38-8A8B-80298AE73C0A}" type="pres">
      <dgm:prSet presAssocID="{8C194B38-8AD0-4D68-954D-DC174CE78E61}" presName="rect2" presStyleLbl="node1" presStyleIdx="2" presStyleCnt="3" custScaleY="124058">
        <dgm:presLayoutVars>
          <dgm:bulletEnabled val="1"/>
        </dgm:presLayoutVars>
      </dgm:prSet>
      <dgm:spPr/>
    </dgm:pt>
    <dgm:pt modelId="{6C754BE6-AB3F-4030-9422-8752A6EFA10E}" type="pres">
      <dgm:prSet presAssocID="{8C194B38-8AD0-4D68-954D-DC174CE78E61}" presName="rect1" presStyleLbl="lnNode1" presStyleIdx="2" presStyleCnt="3" custLinFactNeighborX="-163" custLinFactNeighborY="-8647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gm:spPr>
    </dgm:pt>
  </dgm:ptLst>
  <dgm:cxnLst>
    <dgm:cxn modelId="{35BDD204-4BDB-4E2A-8E2A-CA0E8C5100E3}" type="presOf" srcId="{9716A6CF-C68B-4F68-B72D-06891FC5D408}" destId="{2A9F6532-D41C-48AC-B2B2-319ABA68B4AB}" srcOrd="0" destOrd="0" presId="urn:microsoft.com/office/officeart/2008/layout/AlternatingPictureBlocks"/>
    <dgm:cxn modelId="{ECD9D60A-8A90-4C91-B426-4B43B2A279C9}" srcId="{27A3E5C7-C017-449A-B410-F97E06FBB10C}" destId="{6BCC9C35-F492-46F8-A5C1-DB9450EDA175}" srcOrd="1" destOrd="0" parTransId="{4304D6FB-8980-4981-BA37-129D887ABA47}" sibTransId="{D0F03FD8-2222-483B-B78D-6BB8C2386E79}"/>
    <dgm:cxn modelId="{30214330-4189-49BE-8E02-B57A976185FF}" srcId="{27A3E5C7-C017-449A-B410-F97E06FBB10C}" destId="{8C194B38-8AD0-4D68-954D-DC174CE78E61}" srcOrd="2" destOrd="0" parTransId="{BEE3C346-DCA3-46DE-9811-385F52E58837}" sibTransId="{198B674B-FB7C-4A0D-B544-926EBB39F18D}"/>
    <dgm:cxn modelId="{FC26366C-7EBD-46D2-BBDA-580EAFCEE28D}" type="presOf" srcId="{27A3E5C7-C017-449A-B410-F97E06FBB10C}" destId="{3ECEFA81-EE45-4DC2-997E-74B4EA82EF96}" srcOrd="0" destOrd="0" presId="urn:microsoft.com/office/officeart/2008/layout/AlternatingPictureBlocks"/>
    <dgm:cxn modelId="{2760A379-DBE9-42F3-B207-C3F6650F86F3}" srcId="{27A3E5C7-C017-449A-B410-F97E06FBB10C}" destId="{9716A6CF-C68B-4F68-B72D-06891FC5D408}" srcOrd="0" destOrd="0" parTransId="{594300B7-E1E6-499C-8081-0AA5252FE28B}" sibTransId="{BD04DA63-600B-4AFB-9054-EBF14E4FE002}"/>
    <dgm:cxn modelId="{9C8955C1-C1A4-4CDB-8507-378EA2FC54AF}" type="presOf" srcId="{6BCC9C35-F492-46F8-A5C1-DB9450EDA175}" destId="{C3DB88E3-BD61-42B4-A206-E98C262EEBA9}" srcOrd="0" destOrd="0" presId="urn:microsoft.com/office/officeart/2008/layout/AlternatingPictureBlocks"/>
    <dgm:cxn modelId="{F5D59AFA-B2C3-41BB-8019-997CF3EFD46C}" type="presOf" srcId="{8C194B38-8AD0-4D68-954D-DC174CE78E61}" destId="{E545F88F-D67E-4E38-8A8B-80298AE73C0A}" srcOrd="0" destOrd="0" presId="urn:microsoft.com/office/officeart/2008/layout/AlternatingPictureBlocks"/>
    <dgm:cxn modelId="{77FBE953-6C5D-43AC-A035-9E2EDAB46F36}" type="presParOf" srcId="{3ECEFA81-EE45-4DC2-997E-74B4EA82EF96}" destId="{9389D3FF-3A9C-40D7-9E25-14DF7040B4AC}" srcOrd="0" destOrd="0" presId="urn:microsoft.com/office/officeart/2008/layout/AlternatingPictureBlocks"/>
    <dgm:cxn modelId="{BA7F3F50-6CC9-4D9F-92DF-0CBF1B33A32E}" type="presParOf" srcId="{9389D3FF-3A9C-40D7-9E25-14DF7040B4AC}" destId="{2A9F6532-D41C-48AC-B2B2-319ABA68B4AB}" srcOrd="0" destOrd="0" presId="urn:microsoft.com/office/officeart/2008/layout/AlternatingPictureBlocks"/>
    <dgm:cxn modelId="{05F0984A-E1AE-455C-A383-5070E830E73F}" type="presParOf" srcId="{9389D3FF-3A9C-40D7-9E25-14DF7040B4AC}" destId="{3302176A-8BCD-45F7-B69F-8A5061939095}" srcOrd="1" destOrd="0" presId="urn:microsoft.com/office/officeart/2008/layout/AlternatingPictureBlocks"/>
    <dgm:cxn modelId="{4206C33F-4B16-4459-887F-362CBD1AD615}" type="presParOf" srcId="{3ECEFA81-EE45-4DC2-997E-74B4EA82EF96}" destId="{0EFCCDF0-CA85-4D28-86B9-C1AB24F8A902}" srcOrd="1" destOrd="0" presId="urn:microsoft.com/office/officeart/2008/layout/AlternatingPictureBlocks"/>
    <dgm:cxn modelId="{5B999703-0FCF-444E-9C8C-1C12F3CBD6BC}" type="presParOf" srcId="{3ECEFA81-EE45-4DC2-997E-74B4EA82EF96}" destId="{52F1292C-830E-44C3-BECE-0D76D88BA667}" srcOrd="2" destOrd="0" presId="urn:microsoft.com/office/officeart/2008/layout/AlternatingPictureBlocks"/>
    <dgm:cxn modelId="{926D9A0A-C85B-4AF4-83EE-ABD70FD11AC5}" type="presParOf" srcId="{52F1292C-830E-44C3-BECE-0D76D88BA667}" destId="{C3DB88E3-BD61-42B4-A206-E98C262EEBA9}" srcOrd="0" destOrd="0" presId="urn:microsoft.com/office/officeart/2008/layout/AlternatingPictureBlocks"/>
    <dgm:cxn modelId="{542034C1-A0D6-4297-A194-66007D4BA57B}" type="presParOf" srcId="{52F1292C-830E-44C3-BECE-0D76D88BA667}" destId="{3EC99DFD-9369-4DAE-BA7F-B5892A9EFB4B}" srcOrd="1" destOrd="0" presId="urn:microsoft.com/office/officeart/2008/layout/AlternatingPictureBlocks"/>
    <dgm:cxn modelId="{23323BB0-D55A-4ACA-B76F-F1ED5B74E64F}" type="presParOf" srcId="{3ECEFA81-EE45-4DC2-997E-74B4EA82EF96}" destId="{1BB36087-7F40-4EA7-94F2-F9C01FA70E4B}" srcOrd="3" destOrd="0" presId="urn:microsoft.com/office/officeart/2008/layout/AlternatingPictureBlocks"/>
    <dgm:cxn modelId="{5C1193A8-6630-4494-B585-EB034F31699E}" type="presParOf" srcId="{3ECEFA81-EE45-4DC2-997E-74B4EA82EF96}" destId="{A4DAB09D-7376-43EC-B31C-725C42D7E982}" srcOrd="4" destOrd="0" presId="urn:microsoft.com/office/officeart/2008/layout/AlternatingPictureBlocks"/>
    <dgm:cxn modelId="{D37B220C-C988-4CFB-A7E6-539BA06158A0}" type="presParOf" srcId="{A4DAB09D-7376-43EC-B31C-725C42D7E982}" destId="{E545F88F-D67E-4E38-8A8B-80298AE73C0A}" srcOrd="0" destOrd="0" presId="urn:microsoft.com/office/officeart/2008/layout/AlternatingPictureBlocks"/>
    <dgm:cxn modelId="{5F485954-AA5A-46B2-832F-8CE81217A7AE}" type="presParOf" srcId="{A4DAB09D-7376-43EC-B31C-725C42D7E982}" destId="{6C754BE6-AB3F-4030-9422-8752A6EFA10E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16E26-84D8-45DF-89AB-7C8D218F00A8}">
      <dsp:nvSpPr>
        <dsp:cNvPr id="0" name=""/>
        <dsp:cNvSpPr/>
      </dsp:nvSpPr>
      <dsp:spPr>
        <a:xfrm>
          <a:off x="1710936" y="314958"/>
          <a:ext cx="3567380" cy="251673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Профилактика 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Одной из важных мер</a:t>
          </a:r>
          <a:r>
            <a:rPr lang="ru-RU" sz="1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профилактики вирусного гепатита А является вакцинация, 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 прежде всего путешественников, туристов, отдыхающих в природных условиях, а также выезжающих в южные страны, где регистрируется высокая заболеваемость гепатитом А. Иммунизация против гепатита А проводится двукратно, с интервалом в 6-12 месяцев. Сформированный иммунитет обеспечит защиту от заболевания </a:t>
          </a: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вирусным гепатитом А.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10936" y="314958"/>
        <a:ext cx="3567380" cy="2516737"/>
      </dsp:txXfrm>
    </dsp:sp>
    <dsp:sp modelId="{07D1E960-3349-41D1-9D3D-8D28C50CF995}">
      <dsp:nvSpPr>
        <dsp:cNvPr id="0" name=""/>
        <dsp:cNvSpPr/>
      </dsp:nvSpPr>
      <dsp:spPr>
        <a:xfrm>
          <a:off x="-7225" y="775457"/>
          <a:ext cx="1579783" cy="159574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3175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6858E9-85AA-4436-8E14-29857F88D65B}">
      <dsp:nvSpPr>
        <dsp:cNvPr id="0" name=""/>
        <dsp:cNvSpPr/>
      </dsp:nvSpPr>
      <dsp:spPr>
        <a:xfrm>
          <a:off x="-8240" y="3107440"/>
          <a:ext cx="3571437" cy="246463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Кроме этого от заражения вирусом гепатита А защищает соблюдение элементарных правил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Мойте руки перед едой и после посещения туалета! 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 пейте некипяченую воду из открытых водоемов и не мойте ею фрукты и овощи! 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 употребляйте в пищу грязные фрукты и овощи! 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сегодняшний день вакцинация является наиболее эффективным способом предотвращения заболеваний гепатитом А, а значит, сохраняет наше здоровье!</a:t>
          </a:r>
        </a:p>
      </dsp:txBody>
      <dsp:txXfrm>
        <a:off x="-8240" y="3107440"/>
        <a:ext cx="3571437" cy="2464637"/>
      </dsp:txXfrm>
    </dsp:sp>
    <dsp:sp modelId="{6E0A9C32-CA92-4C64-AF01-52C514BBC46F}">
      <dsp:nvSpPr>
        <dsp:cNvPr id="0" name=""/>
        <dsp:cNvSpPr/>
      </dsp:nvSpPr>
      <dsp:spPr>
        <a:xfrm>
          <a:off x="3699548" y="3529441"/>
          <a:ext cx="1579783" cy="1595740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>
          <a:softEdge rad="3175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1553C-A4E2-4A4B-96E5-D3190D628EE7}">
      <dsp:nvSpPr>
        <dsp:cNvPr id="0" name=""/>
        <dsp:cNvSpPr/>
      </dsp:nvSpPr>
      <dsp:spPr>
        <a:xfrm>
          <a:off x="1723779" y="5517"/>
          <a:ext cx="3528017" cy="1978061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Что делать, если в семье есть больной c гепатитом А?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Необходимо уточнить сведения о прививках против гепатита А у Вас и Вашего ребёнка, для этого необходимо обратиться в учреждение здравоохранения (поликлинику) по месту медицинского обслуживания. В случае, если у Вас отсутствуют сведения о прививках, Вам необходимо сделать </a:t>
          </a:r>
          <a:r>
            <a:rPr lang="ru-RU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прививку.</a:t>
          </a:r>
        </a:p>
      </dsp:txBody>
      <dsp:txXfrm>
        <a:off x="1723779" y="5517"/>
        <a:ext cx="3528017" cy="1978061"/>
      </dsp:txXfrm>
    </dsp:sp>
    <dsp:sp modelId="{5814CA42-79E9-4D37-8D61-D104CA1B1368}">
      <dsp:nvSpPr>
        <dsp:cNvPr id="0" name=""/>
        <dsp:cNvSpPr/>
      </dsp:nvSpPr>
      <dsp:spPr>
        <a:xfrm>
          <a:off x="-748" y="199712"/>
          <a:ext cx="1573776" cy="158967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8C3D26-5994-4657-9139-E31496983100}">
      <dsp:nvSpPr>
        <dsp:cNvPr id="0" name=""/>
        <dsp:cNvSpPr/>
      </dsp:nvSpPr>
      <dsp:spPr>
        <a:xfrm>
          <a:off x="2563" y="2245875"/>
          <a:ext cx="3514766" cy="1978061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Кто находится в группе риска?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Заразиться вирусом гепатита А может каждый, кто не был вакцинирован или не переболел этой болезнью в прошлом. В регионах с широкой циркуляцией вируса (высокой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эндемичностью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 большинство случаев инфицирования гепатитом А происходит в раннем детстве. </a:t>
          </a:r>
        </a:p>
      </dsp:txBody>
      <dsp:txXfrm>
        <a:off x="2563" y="2245875"/>
        <a:ext cx="3514766" cy="1978061"/>
      </dsp:txXfrm>
    </dsp:sp>
    <dsp:sp modelId="{C09F24F5-62BF-4F2F-BD9E-0CF4BBCF1E31}">
      <dsp:nvSpPr>
        <dsp:cNvPr id="0" name=""/>
        <dsp:cNvSpPr/>
      </dsp:nvSpPr>
      <dsp:spPr>
        <a:xfrm>
          <a:off x="3674708" y="2440069"/>
          <a:ext cx="1573776" cy="158967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>
          <a:softEdge rad="127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ED4284-EE04-47A6-B216-E25287E86186}">
      <dsp:nvSpPr>
        <dsp:cNvPr id="0" name=""/>
        <dsp:cNvSpPr/>
      </dsp:nvSpPr>
      <dsp:spPr>
        <a:xfrm>
          <a:off x="1733717" y="4486232"/>
          <a:ext cx="3514766" cy="1978061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 факторам риска относятся: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неудовлетворительные санитарные условия;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отсутствие безопасного водоснабжения;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наличие инфицированного человека среди членов семьи;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поездки в районы с высокой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эндемичностью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без предварительной иммунизации.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33717" y="4486232"/>
        <a:ext cx="3514766" cy="1978061"/>
      </dsp:txXfrm>
    </dsp:sp>
    <dsp:sp modelId="{FDED5A57-9BF3-40C9-A0B8-942207703EDB}">
      <dsp:nvSpPr>
        <dsp:cNvPr id="0" name=""/>
        <dsp:cNvSpPr/>
      </dsp:nvSpPr>
      <dsp:spPr>
        <a:xfrm>
          <a:off x="28436" y="4680427"/>
          <a:ext cx="1573776" cy="1589672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78" b="90296" l="5313" r="95188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F6532-D41C-48AC-B2B2-319ABA68B4AB}">
      <dsp:nvSpPr>
        <dsp:cNvPr id="0" name=""/>
        <dsp:cNvSpPr/>
      </dsp:nvSpPr>
      <dsp:spPr>
        <a:xfrm>
          <a:off x="1740652" y="1553"/>
          <a:ext cx="3528826" cy="1980004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Гепатит А – это инфекционное заболевание печени, вызываемое вирусом ВГА. 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Гепатит «А», как и кишечные инфекции, называют болезнью немытых рук. Источником инфекции является больной человек. Вирус способен длительное время (особенно в холодное время года) сохранять свои свойства: может сохраняться в течение нескольких месяцев при температуре +4 °С, несколько лет — при температуре -20 °С, несколько недель — при комнатной температуре.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40652" y="1553"/>
        <a:ext cx="3528826" cy="1980004"/>
      </dsp:txXfrm>
    </dsp:sp>
    <dsp:sp modelId="{3302176A-8BCD-45F7-B69F-8A5061939095}">
      <dsp:nvSpPr>
        <dsp:cNvPr id="0" name=""/>
        <dsp:cNvSpPr/>
      </dsp:nvSpPr>
      <dsp:spPr>
        <a:xfrm>
          <a:off x="2574" y="193539"/>
          <a:ext cx="1580071" cy="159603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>
          <a:softEdge rad="127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DB88E3-BD61-42B4-A206-E98C262EEBA9}">
      <dsp:nvSpPr>
        <dsp:cNvPr id="0" name=""/>
        <dsp:cNvSpPr/>
      </dsp:nvSpPr>
      <dsp:spPr>
        <a:xfrm>
          <a:off x="2574" y="2244903"/>
          <a:ext cx="3528826" cy="1980004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Как вирус гепатита А попадает в организм человека: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с инфицированной пищей, приготовленной человеком с гепатитом А, который не вымыл руки или готовил без одноразовых перчаток;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с немытыми и термически не обработанными продуктами питания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с инфицированной водой;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при домашнем контакте с человеком, больным гепатитом А.</a:t>
          </a:r>
        </a:p>
      </dsp:txBody>
      <dsp:txXfrm>
        <a:off x="2574" y="2244903"/>
        <a:ext cx="3528826" cy="1980004"/>
      </dsp:txXfrm>
    </dsp:sp>
    <dsp:sp modelId="{3EC99DFD-9369-4DAE-BA7F-B5892A9EFB4B}">
      <dsp:nvSpPr>
        <dsp:cNvPr id="0" name=""/>
        <dsp:cNvSpPr/>
      </dsp:nvSpPr>
      <dsp:spPr>
        <a:xfrm>
          <a:off x="3689407" y="2436890"/>
          <a:ext cx="1580071" cy="1596031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127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45F88F-D67E-4E38-8A8B-80298AE73C0A}">
      <dsp:nvSpPr>
        <dsp:cNvPr id="0" name=""/>
        <dsp:cNvSpPr/>
      </dsp:nvSpPr>
      <dsp:spPr>
        <a:xfrm>
          <a:off x="1740652" y="4488253"/>
          <a:ext cx="3528826" cy="1980004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Клиника гепатита А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Инкубационный период гепатита А длится обычно 14-50 дней.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Симптомы гепатита А могут быть как легкими, так и тяжелыми. Они включают повышенную температуру, недомогание, потерю аппетита, диарею, рвоту, неприятные ощущения в животе, потемнение мочи и желтуху (пожелтение кожи и глазных белков). Не у всех инфицированных людей проявляются все эти симптомы.</a:t>
          </a:r>
        </a:p>
      </dsp:txBody>
      <dsp:txXfrm>
        <a:off x="1740652" y="4488253"/>
        <a:ext cx="3528826" cy="1980004"/>
      </dsp:txXfrm>
    </dsp:sp>
    <dsp:sp modelId="{6C754BE6-AB3F-4030-9422-8752A6EFA10E}">
      <dsp:nvSpPr>
        <dsp:cNvPr id="0" name=""/>
        <dsp:cNvSpPr/>
      </dsp:nvSpPr>
      <dsp:spPr>
        <a:xfrm>
          <a:off x="0" y="4542231"/>
          <a:ext cx="1580071" cy="1596031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A30FE-0B06-4289-B7C1-DE6E1FF6EEB0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E30C2-6128-4328-A686-CD2577FCC2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29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E0637-EC80-460B-84C5-04E8D833A18F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5C42C-0097-45D3-B1EA-52491CD97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750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368B-E3CF-4806-9DBC-1E19BA60CB61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B86E-2A82-4FBE-80EB-C4C3DA645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658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368B-E3CF-4806-9DBC-1E19BA60CB61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B86E-2A82-4FBE-80EB-C4C3DA645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096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368B-E3CF-4806-9DBC-1E19BA60CB61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B86E-2A82-4FBE-80EB-C4C3DA645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274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368B-E3CF-4806-9DBC-1E19BA60CB61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B86E-2A82-4FBE-80EB-C4C3DA645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65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368B-E3CF-4806-9DBC-1E19BA60CB61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B86E-2A82-4FBE-80EB-C4C3DA645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548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368B-E3CF-4806-9DBC-1E19BA60CB61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B86E-2A82-4FBE-80EB-C4C3DA645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98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368B-E3CF-4806-9DBC-1E19BA60CB61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B86E-2A82-4FBE-80EB-C4C3DA645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366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368B-E3CF-4806-9DBC-1E19BA60CB61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B86E-2A82-4FBE-80EB-C4C3DA645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707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368B-E3CF-4806-9DBC-1E19BA60CB61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B86E-2A82-4FBE-80EB-C4C3DA645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23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368B-E3CF-4806-9DBC-1E19BA60CB61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B86E-2A82-4FBE-80EB-C4C3DA645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145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368B-E3CF-4806-9DBC-1E19BA60CB61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B86E-2A82-4FBE-80EB-C4C3DA645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825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bg1"/>
            </a:gs>
            <a:gs pos="68000">
              <a:schemeClr val="accent6">
                <a:lumMod val="20000"/>
                <a:lumOff val="80000"/>
              </a:schemeClr>
            </a:gs>
            <a:gs pos="36000">
              <a:schemeClr val="accent6">
                <a:lumMod val="60000"/>
                <a:lumOff val="40000"/>
              </a:schemeClr>
            </a:gs>
            <a:gs pos="100000">
              <a:schemeClr val="accent6">
                <a:alpha val="0"/>
                <a:lumMod val="87000"/>
                <a:lumOff val="13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4368B-E3CF-4806-9DBC-1E19BA60CB61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9B86E-2A82-4FBE-80EB-C4C3DA645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06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94544" y="457200"/>
            <a:ext cx="4885151" cy="16002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Что нужно знать о вирусном гепатите А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8765228"/>
              </p:ext>
            </p:extLst>
          </p:nvPr>
        </p:nvGraphicFramePr>
        <p:xfrm>
          <a:off x="422343" y="457200"/>
          <a:ext cx="5271091" cy="5874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4544" y="2480805"/>
            <a:ext cx="4925683" cy="3506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1214340" y="2246243"/>
            <a:ext cx="26535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054978" y="117379"/>
            <a:ext cx="4004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«Центр гигиены и эпидемиологии Фрунзенского района г. Минска»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85514" y="6447323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264231-19B7-4B6E-A25F-9B2F4F8D2FB2}"/>
              </a:ext>
            </a:extLst>
          </p:cNvPr>
          <p:cNvSpPr txBox="1"/>
          <p:nvPr/>
        </p:nvSpPr>
        <p:spPr>
          <a:xfrm>
            <a:off x="640080" y="6330323"/>
            <a:ext cx="5161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врач-эпидемиолог Бондаренко О.В.</a:t>
            </a:r>
            <a:endParaRPr lang="ru-BY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291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19270" y="-198784"/>
            <a:ext cx="327991" cy="19878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4928122"/>
              </p:ext>
            </p:extLst>
          </p:nvPr>
        </p:nvGraphicFramePr>
        <p:xfrm>
          <a:off x="6487064" y="181155"/>
          <a:ext cx="5251048" cy="646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35804276"/>
              </p:ext>
            </p:extLst>
          </p:nvPr>
        </p:nvGraphicFramePr>
        <p:xfrm>
          <a:off x="447261" y="181155"/>
          <a:ext cx="5272053" cy="646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09212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485</Words>
  <Application>Microsoft Office PowerPoint</Application>
  <PresentationFormat>Широкоэкранный</PresentationFormat>
  <Paragraphs>30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Segoe UI Black</vt:lpstr>
      <vt:lpstr>Times New Roman</vt:lpstr>
      <vt:lpstr>Тема Office</vt:lpstr>
      <vt:lpstr>Что нужно знать о вирусном гепатите 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КУЛАКОВА Наталья</dc:creator>
  <cp:lastModifiedBy>Ольга Бондаренко</cp:lastModifiedBy>
  <cp:revision>17</cp:revision>
  <cp:lastPrinted>2024-03-05T07:59:40Z</cp:lastPrinted>
  <dcterms:created xsi:type="dcterms:W3CDTF">2024-02-29T08:54:50Z</dcterms:created>
  <dcterms:modified xsi:type="dcterms:W3CDTF">2024-03-05T08:04:13Z</dcterms:modified>
</cp:coreProperties>
</file>